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0693400" cy="15122525"/>
  <p:notesSz cx="6797675" cy="9928225"/>
  <p:defaultTextStyle>
    <a:defPPr>
      <a:defRPr lang="el-GR"/>
    </a:defPPr>
    <a:lvl1pPr marL="0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37134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74268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211403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48537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85670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422805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159938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97072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3">
          <p15:clr>
            <a:srgbClr val="A4A3A4"/>
          </p15:clr>
        </p15:guide>
        <p15:guide id="2" pos="336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0" d="100"/>
          <a:sy n="120" d="100"/>
        </p:scale>
        <p:origin x="252" y="-4776"/>
      </p:cViewPr>
      <p:guideLst>
        <p:guide orient="horz" pos="4763"/>
        <p:guide pos="336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802006" y="4697787"/>
            <a:ext cx="9089390" cy="3241542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604010" y="8569432"/>
            <a:ext cx="7485380" cy="386464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371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74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211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485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856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4228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1599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970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24/1/2024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24/1/2024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8140723" y="1130693"/>
            <a:ext cx="2526686" cy="24084021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560663" y="1130693"/>
            <a:ext cx="7401839" cy="24084021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24/1/2024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dirty="0" err="1"/>
              <a:t>Kλικ</a:t>
            </a:r>
            <a:r>
              <a:rPr lang="el-GR" dirty="0"/>
              <a:t> για επεξεργασία των στυλ του υποδείγματος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24/1/2024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44705" y="9717626"/>
            <a:ext cx="9089390" cy="3003501"/>
          </a:xfrm>
        </p:spPr>
        <p:txBody>
          <a:bodyPr anchor="t"/>
          <a:lstStyle>
            <a:lvl1pPr algn="l">
              <a:defRPr sz="65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844705" y="6409575"/>
            <a:ext cx="9089390" cy="3308051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37134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74268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211403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4pPr>
            <a:lvl5pPr marL="2948537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5pPr>
            <a:lvl6pPr marL="368567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6pPr>
            <a:lvl7pPr marL="4422805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7pPr>
            <a:lvl8pPr marL="5159938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8pPr>
            <a:lvl9pPr marL="589707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24/1/2024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560662" y="6588099"/>
            <a:ext cx="4964263" cy="18626612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703147" y="6588099"/>
            <a:ext cx="4964263" cy="18626612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24/1/2024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4671" y="605605"/>
            <a:ext cx="9624060" cy="2520421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4672" y="3385066"/>
            <a:ext cx="4724775" cy="1410734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37134" indent="0">
              <a:buNone/>
              <a:defRPr sz="3200" b="1"/>
            </a:lvl2pPr>
            <a:lvl3pPr marL="1474268" indent="0">
              <a:buNone/>
              <a:defRPr sz="2900" b="1"/>
            </a:lvl3pPr>
            <a:lvl4pPr marL="2211403" indent="0">
              <a:buNone/>
              <a:defRPr sz="2500" b="1"/>
            </a:lvl4pPr>
            <a:lvl5pPr marL="2948537" indent="0">
              <a:buNone/>
              <a:defRPr sz="2500" b="1"/>
            </a:lvl5pPr>
            <a:lvl6pPr marL="3685670" indent="0">
              <a:buNone/>
              <a:defRPr sz="2500" b="1"/>
            </a:lvl6pPr>
            <a:lvl7pPr marL="4422805" indent="0">
              <a:buNone/>
              <a:defRPr sz="2500" b="1"/>
            </a:lvl7pPr>
            <a:lvl8pPr marL="5159938" indent="0">
              <a:buNone/>
              <a:defRPr sz="2500" b="1"/>
            </a:lvl8pPr>
            <a:lvl9pPr marL="5897072" indent="0">
              <a:buNone/>
              <a:defRPr sz="25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34672" y="4795800"/>
            <a:ext cx="4724775" cy="8712956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5432100" y="3385066"/>
            <a:ext cx="4726632" cy="1410734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37134" indent="0">
              <a:buNone/>
              <a:defRPr sz="3200" b="1"/>
            </a:lvl2pPr>
            <a:lvl3pPr marL="1474268" indent="0">
              <a:buNone/>
              <a:defRPr sz="2900" b="1"/>
            </a:lvl3pPr>
            <a:lvl4pPr marL="2211403" indent="0">
              <a:buNone/>
              <a:defRPr sz="2500" b="1"/>
            </a:lvl4pPr>
            <a:lvl5pPr marL="2948537" indent="0">
              <a:buNone/>
              <a:defRPr sz="2500" b="1"/>
            </a:lvl5pPr>
            <a:lvl6pPr marL="3685670" indent="0">
              <a:buNone/>
              <a:defRPr sz="2500" b="1"/>
            </a:lvl6pPr>
            <a:lvl7pPr marL="4422805" indent="0">
              <a:buNone/>
              <a:defRPr sz="2500" b="1"/>
            </a:lvl7pPr>
            <a:lvl8pPr marL="5159938" indent="0">
              <a:buNone/>
              <a:defRPr sz="2500" b="1"/>
            </a:lvl8pPr>
            <a:lvl9pPr marL="5897072" indent="0">
              <a:buNone/>
              <a:defRPr sz="25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5432100" y="4795800"/>
            <a:ext cx="4726632" cy="8712956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24/1/2024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24/1/2024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24/1/2024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4671" y="602100"/>
            <a:ext cx="3518056" cy="2562428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180821" y="602102"/>
            <a:ext cx="5977908" cy="12906656"/>
          </a:xfrm>
        </p:spPr>
        <p:txBody>
          <a:bodyPr/>
          <a:lstStyle>
            <a:lvl1pPr>
              <a:defRPr sz="5200"/>
            </a:lvl1pPr>
            <a:lvl2pPr>
              <a:defRPr sz="4500"/>
            </a:lvl2pPr>
            <a:lvl3pPr>
              <a:defRPr sz="39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534671" y="3164531"/>
            <a:ext cx="3518056" cy="10344228"/>
          </a:xfrm>
        </p:spPr>
        <p:txBody>
          <a:bodyPr/>
          <a:lstStyle>
            <a:lvl1pPr marL="0" indent="0">
              <a:buNone/>
              <a:defRPr sz="2300"/>
            </a:lvl1pPr>
            <a:lvl2pPr marL="737134" indent="0">
              <a:buNone/>
              <a:defRPr sz="2000"/>
            </a:lvl2pPr>
            <a:lvl3pPr marL="1474268" indent="0">
              <a:buNone/>
              <a:defRPr sz="1600"/>
            </a:lvl3pPr>
            <a:lvl4pPr marL="2211403" indent="0">
              <a:buNone/>
              <a:defRPr sz="1500"/>
            </a:lvl4pPr>
            <a:lvl5pPr marL="2948537" indent="0">
              <a:buNone/>
              <a:defRPr sz="1500"/>
            </a:lvl5pPr>
            <a:lvl6pPr marL="3685670" indent="0">
              <a:buNone/>
              <a:defRPr sz="1500"/>
            </a:lvl6pPr>
            <a:lvl7pPr marL="4422805" indent="0">
              <a:buNone/>
              <a:defRPr sz="1500"/>
            </a:lvl7pPr>
            <a:lvl8pPr marL="5159938" indent="0">
              <a:buNone/>
              <a:defRPr sz="1500"/>
            </a:lvl8pPr>
            <a:lvl9pPr marL="5897072" indent="0">
              <a:buNone/>
              <a:defRPr sz="15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24/1/2024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095982" y="10585768"/>
            <a:ext cx="6416040" cy="124971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2095982" y="1351227"/>
            <a:ext cx="6416040" cy="9073515"/>
          </a:xfrm>
        </p:spPr>
        <p:txBody>
          <a:bodyPr/>
          <a:lstStyle>
            <a:lvl1pPr marL="0" indent="0">
              <a:buNone/>
              <a:defRPr sz="5200"/>
            </a:lvl1pPr>
            <a:lvl2pPr marL="737134" indent="0">
              <a:buNone/>
              <a:defRPr sz="4500"/>
            </a:lvl2pPr>
            <a:lvl3pPr marL="1474268" indent="0">
              <a:buNone/>
              <a:defRPr sz="3900"/>
            </a:lvl3pPr>
            <a:lvl4pPr marL="2211403" indent="0">
              <a:buNone/>
              <a:defRPr sz="3200"/>
            </a:lvl4pPr>
            <a:lvl5pPr marL="2948537" indent="0">
              <a:buNone/>
              <a:defRPr sz="3200"/>
            </a:lvl5pPr>
            <a:lvl6pPr marL="3685670" indent="0">
              <a:buNone/>
              <a:defRPr sz="3200"/>
            </a:lvl6pPr>
            <a:lvl7pPr marL="4422805" indent="0">
              <a:buNone/>
              <a:defRPr sz="3200"/>
            </a:lvl7pPr>
            <a:lvl8pPr marL="5159938" indent="0">
              <a:buNone/>
              <a:defRPr sz="3200"/>
            </a:lvl8pPr>
            <a:lvl9pPr marL="5897072" indent="0">
              <a:buNone/>
              <a:defRPr sz="32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2095982" y="11835480"/>
            <a:ext cx="6416040" cy="1774795"/>
          </a:xfrm>
        </p:spPr>
        <p:txBody>
          <a:bodyPr/>
          <a:lstStyle>
            <a:lvl1pPr marL="0" indent="0">
              <a:buNone/>
              <a:defRPr sz="2300"/>
            </a:lvl1pPr>
            <a:lvl2pPr marL="737134" indent="0">
              <a:buNone/>
              <a:defRPr sz="2000"/>
            </a:lvl2pPr>
            <a:lvl3pPr marL="1474268" indent="0">
              <a:buNone/>
              <a:defRPr sz="1600"/>
            </a:lvl3pPr>
            <a:lvl4pPr marL="2211403" indent="0">
              <a:buNone/>
              <a:defRPr sz="1500"/>
            </a:lvl4pPr>
            <a:lvl5pPr marL="2948537" indent="0">
              <a:buNone/>
              <a:defRPr sz="1500"/>
            </a:lvl5pPr>
            <a:lvl6pPr marL="3685670" indent="0">
              <a:buNone/>
              <a:defRPr sz="1500"/>
            </a:lvl6pPr>
            <a:lvl7pPr marL="4422805" indent="0">
              <a:buNone/>
              <a:defRPr sz="1500"/>
            </a:lvl7pPr>
            <a:lvl8pPr marL="5159938" indent="0">
              <a:buNone/>
              <a:defRPr sz="1500"/>
            </a:lvl8pPr>
            <a:lvl9pPr marL="5897072" indent="0">
              <a:buNone/>
              <a:defRPr sz="15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24/1/2024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Sotiris1\Εργασία\ΕΥΔ\Τουρισμός\PEP\PEPneEG\ΠΕΠ\Untitled-2.jpg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15900" y="301674"/>
            <a:ext cx="10260013" cy="14331950"/>
          </a:xfrm>
          <a:prstGeom prst="rect">
            <a:avLst/>
          </a:prstGeom>
          <a:noFill/>
        </p:spPr>
      </p:pic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534671" y="605605"/>
            <a:ext cx="9624060" cy="2520421"/>
          </a:xfrm>
          <a:prstGeom prst="rect">
            <a:avLst/>
          </a:prstGeom>
        </p:spPr>
        <p:txBody>
          <a:bodyPr vert="horz" lIns="147427" tIns="73713" rIns="147427" bIns="73713" rtlCol="0" anchor="ctr">
            <a:normAutofit/>
          </a:bodyPr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4671" y="3528591"/>
            <a:ext cx="9624060" cy="9980167"/>
          </a:xfrm>
          <a:prstGeom prst="rect">
            <a:avLst/>
          </a:prstGeom>
        </p:spPr>
        <p:txBody>
          <a:bodyPr vert="horz" lIns="147427" tIns="73713" rIns="147427" bIns="73713" rtlCol="0">
            <a:normAutofit/>
          </a:bodyPr>
          <a:lstStyle/>
          <a:p>
            <a:pPr lvl="0"/>
            <a:r>
              <a:rPr lang="el-GR" dirty="0" err="1"/>
              <a:t>Kλικ</a:t>
            </a:r>
            <a:r>
              <a:rPr lang="el-GR" dirty="0"/>
              <a:t> για επεξεργασία των στυλ του υποδείγματος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534671" y="14016343"/>
            <a:ext cx="2495127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l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23018E-230E-479C-96EF-48C6CCCA17DE}" type="datetimeFigureOut">
              <a:rPr lang="el-GR" smtClean="0"/>
              <a:pPr/>
              <a:t>24/1/2024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653580" y="14016343"/>
            <a:ext cx="3386244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ct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663604" y="14016343"/>
            <a:ext cx="2495127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74268" rtl="0" eaLnBrk="1" latinLnBrk="0" hangingPunct="1">
        <a:spcBef>
          <a:spcPct val="0"/>
        </a:spcBef>
        <a:buNone/>
        <a:defRPr sz="7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52850" indent="-552850" algn="l" defTabSz="1474268" rtl="0" eaLnBrk="1" latinLnBrk="0" hangingPunct="1">
        <a:spcBef>
          <a:spcPct val="20000"/>
        </a:spcBef>
        <a:buFont typeface="Arial" pitchFamily="34" charset="0"/>
        <a:buChar char="•"/>
        <a:defRPr sz="5200" kern="1200">
          <a:solidFill>
            <a:schemeClr val="tx1"/>
          </a:solidFill>
          <a:latin typeface="+mn-lt"/>
          <a:ea typeface="+mn-ea"/>
          <a:cs typeface="+mn-cs"/>
        </a:defRPr>
      </a:lvl1pPr>
      <a:lvl2pPr marL="1197843" indent="-460710" algn="l" defTabSz="1474268" rtl="0" eaLnBrk="1" latinLnBrk="0" hangingPunct="1">
        <a:spcBef>
          <a:spcPct val="20000"/>
        </a:spcBef>
        <a:buFont typeface="Arial" pitchFamily="34" charset="0"/>
        <a:buChar char="–"/>
        <a:defRPr sz="4500" kern="1200">
          <a:solidFill>
            <a:schemeClr val="tx1"/>
          </a:solidFill>
          <a:latin typeface="+mn-lt"/>
          <a:ea typeface="+mn-ea"/>
          <a:cs typeface="+mn-cs"/>
        </a:defRPr>
      </a:lvl2pPr>
      <a:lvl3pPr marL="1842835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3pPr>
      <a:lvl4pPr marL="2579970" indent="-368567" algn="l" defTabSz="1474268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317103" indent="-368567" algn="l" defTabSz="1474268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54237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91372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528505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265640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37134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74268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211403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48537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85670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422805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159938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97072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TextBox"/>
          <p:cNvSpPr txBox="1"/>
          <p:nvPr/>
        </p:nvSpPr>
        <p:spPr>
          <a:xfrm>
            <a:off x="846106" y="3735234"/>
            <a:ext cx="923556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Η επιχείρηση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ΚΟΥΡΑΣΜΕΝΑΚΗΣ ΝΙΚΟΣ – ΜΠΕΝΤΗ-ΜΠΕΔΗ ΔΕΣΠΟΙΝΑ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O.E.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που εδρεύει στην περιφέρεια ΚΡΗΤΗΣ εντάχθηκε στη Δράση «Ενίσχυση της Ίδρυσης και Λειτουργίας Νέων Τουριστικών Μικρομεσαίων Επιχειρήσεων» συνολικού προϋπολογισμού </a:t>
            </a:r>
            <a:r>
              <a:rPr lang="en-US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689</a:t>
            </a:r>
            <a:r>
              <a:rPr lang="el-GR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εκατ. €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500,6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εκατ. € από το ΕΠΑνΕΚ και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188,4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εκατ. € από τα Περιφερειακά Επιχειρησιακά Προγράμματα)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Η Δράση στοχεύει στην ενίσχυση της επιχειρηματικότητας στον τομέα του Τουρισμού, μέσω της δημιουργίας νέων πολύ μικρών, μικρών και μεσαίων τουριστικών επιχειρήσεων. </a:t>
            </a:r>
          </a:p>
          <a:p>
            <a:pPr algn="just"/>
            <a:endParaRPr lang="el-GR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Ο συνολικός προϋπολογισμός της επένδυσης είναι 400.000€ εκ των οποίων η δημόσια δαπάνη ανέρχεται σε 200.000 € και συγχρηματοδοτείται από την Ελλάδα και το Ευρωπαϊκό Ταμείο Περιφερειακής Ανάπτυξης της Ευρωπαϊκής Ένωσης. </a:t>
            </a:r>
            <a:endParaRPr lang="el-GR" sz="1200" b="1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" name="5 - TextBox"/>
          <p:cNvSpPr txBox="1"/>
          <p:nvPr/>
        </p:nvSpPr>
        <p:spPr>
          <a:xfrm>
            <a:off x="875391" y="5418259"/>
            <a:ext cx="9217024" cy="65094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l-GR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Το επιχειρηματικό σχέδιο που εγκρίθηκε προς χρηματοδότηση και υλοποιείται, περιλαμβάνει επενδύσεις στις παρακάτω κατηγορίες:</a:t>
            </a: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Κτίρια, λοιπές εγκαταστάσεις και περιβάλλων χώρος</a:t>
            </a: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Μηχανήματα, εγκαταστάσεις και εξοπλισμός προστασίας περιβάλλοντος και εξοικονόμησης ενέργειας και ύδατος</a:t>
            </a: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Πιστοποίηση συστημάτων διασφάλισης ποιότητας, περιβαλλοντικής διαχείρισης</a:t>
            </a: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Προβολή/Προώθηση - Συμμετοχή σε Εκθέσεις</a:t>
            </a: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Τεχνικές μελέτες μηχανικού και υπηρεσίες φοροτεχνικού και νομικού συμβούλου</a:t>
            </a: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Λογισμικά και υπηρεσίες λογισμικού</a:t>
            </a: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Σύνταξη και παρακολούθηση υλοποίησης Επενδυτικού Σχεδίου </a:t>
            </a: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Μεταφορικά μέσα</a:t>
            </a: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endParaRPr lang="el-GR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r>
              <a:rPr lang="el-GR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Μέσω της συμμετοχής στη Δράση, η επιχείρηση πέτυχε: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βελτίωση της ανταγωνιστικότητας της 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αύξηση της κερδοφορίας της 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ενίσχυση της εξωστρέφειας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επέκταση της αγοράς με τη προσθήκη νέων προϊόντων &amp; υπηρεσιών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εξασφάλιση υψηλότερης ποιότητας προϊόντα &amp; υπηρεσίες 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αύξηση της παραγωγικότητας &amp; βελτίωση λειτουργικών διαδικασιών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ενίσχυση της επιχειρηματικότητας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δημιουργία / διατήρηση ποιοτικών θέσεων εργασίας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endParaRPr lang="el-GR" sz="6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Με τη συμβολή του ΕΠΑνΕΚ ενισχύθηκε η επιχείρηση αποφέροντας οφέλη στην ανταγωνιστικότητα της χώρας καθώς και στην τοπική οικονομία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l-GR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325</TotalTime>
  <Words>265</Words>
  <Application>Microsoft Office PowerPoint</Application>
  <PresentationFormat>Προσαρμογή</PresentationFormat>
  <Paragraphs>24</Paragraphs>
  <Slides>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6" baseType="lpstr">
      <vt:lpstr>Arial</vt:lpstr>
      <vt:lpstr>Calibri</vt:lpstr>
      <vt:lpstr>Verdana</vt:lpstr>
      <vt:lpstr>Wingdings</vt:lpstr>
      <vt:lpstr>Θέμα του Office</vt:lpstr>
      <vt:lpstr>Παρουσίαση του PowerPoint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Sotiris Katselos</dc:creator>
  <cp:lastModifiedBy>Stavros Doulgerakis</cp:lastModifiedBy>
  <cp:revision>54</cp:revision>
  <cp:lastPrinted>2019-12-05T14:31:53Z</cp:lastPrinted>
  <dcterms:created xsi:type="dcterms:W3CDTF">2018-02-13T12:16:57Z</dcterms:created>
  <dcterms:modified xsi:type="dcterms:W3CDTF">2024-01-24T08:25:54Z</dcterms:modified>
</cp:coreProperties>
</file>